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60" r:id="rId2"/>
    <p:sldId id="261" r:id="rId3"/>
    <p:sldId id="258" r:id="rId4"/>
    <p:sldId id="284" r:id="rId5"/>
    <p:sldId id="275" r:id="rId6"/>
    <p:sldId id="262" r:id="rId7"/>
    <p:sldId id="295" r:id="rId8"/>
    <p:sldId id="293" r:id="rId9"/>
    <p:sldId id="288" r:id="rId10"/>
    <p:sldId id="289" r:id="rId11"/>
    <p:sldId id="290" r:id="rId12"/>
    <p:sldId id="291" r:id="rId13"/>
    <p:sldId id="292" r:id="rId14"/>
    <p:sldId id="294" r:id="rId15"/>
    <p:sldId id="27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32" y="56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slide" Target="slides/slide1.xml"  /><Relationship Id="rId20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jpeg"  /><Relationship Id="rId3" Type="http://schemas.openxmlformats.org/officeDocument/2006/relationships/image" Target="../media/image12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5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jpeg"  /><Relationship Id="rId3" Type="http://schemas.openxmlformats.org/officeDocument/2006/relationships/image" Target="../media/image10.jpeg"  /><Relationship Id="rId4" Type="http://schemas.openxmlformats.org/officeDocument/2006/relationships/image" Target="../media/image11.jpeg"  /><Relationship Id="rId5" Type="http://schemas.openxmlformats.org/officeDocument/2006/relationships/image" Target="../media/image12.jpeg"  /><Relationship Id="rId6" Type="http://schemas.openxmlformats.org/officeDocument/2006/relationships/image" Target="../media/image13.jpeg"  /><Relationship Id="rId7" Type="http://schemas.openxmlformats.org/officeDocument/2006/relationships/image" Target="../media/image14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85360" y="2676872"/>
            <a:ext cx="2621280" cy="8168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spc="-300">
                <a:solidFill>
                  <a:schemeClr val="bg1"/>
                </a:solidFill>
                <a:latin typeface="비트로 코어 TTF"/>
                <a:ea typeface="비트로 코어 TTF"/>
              </a:rPr>
              <a:t>핀볼 축구</a:t>
            </a:r>
            <a:endParaRPr lang="ko-KR" altLang="en-US" sz="4800" spc="-300">
              <a:solidFill>
                <a:schemeClr val="bg1"/>
              </a:solidFill>
              <a:latin typeface="비트로 코어 TTF"/>
              <a:ea typeface="비트로 코어 TTF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128260" y="4346555"/>
            <a:ext cx="1964055" cy="5759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chemeClr val="bg1"/>
                </a:solidFill>
                <a:latin typeface="비트로 코어 TTF"/>
                <a:ea typeface="비트로 코어 TTF"/>
              </a:rPr>
              <a:t>20203208</a:t>
            </a:r>
            <a:r>
              <a:rPr lang="ko-KR" altLang="en-US" sz="1600">
                <a:solidFill>
                  <a:schemeClr val="bg1"/>
                </a:solidFill>
                <a:latin typeface="비트로 코어 TTF"/>
                <a:ea typeface="비트로 코어 TTF"/>
              </a:rPr>
              <a:t> 박승민</a:t>
            </a:r>
            <a:endParaRPr lang="ko-KR" altLang="en-US" sz="1600">
              <a:solidFill>
                <a:schemeClr val="bg1"/>
              </a:solidFill>
              <a:latin typeface="비트로 코어 TTF"/>
              <a:ea typeface="비트로 코어 TTF"/>
            </a:endParaRPr>
          </a:p>
          <a:p>
            <a:pPr algn="ctr">
              <a:defRPr/>
            </a:pPr>
            <a:r>
              <a:rPr lang="en-US" altLang="ko-KR" sz="1600">
                <a:solidFill>
                  <a:schemeClr val="bg1"/>
                </a:solidFill>
                <a:latin typeface="비트로 코어 TTF"/>
                <a:ea typeface="비트로 코어 TTF"/>
              </a:rPr>
              <a:t>20184433</a:t>
            </a:r>
            <a:r>
              <a:rPr lang="ko-KR" altLang="en-US" sz="1600">
                <a:solidFill>
                  <a:schemeClr val="bg1"/>
                </a:solidFill>
                <a:latin typeface="비트로 코어 TTF"/>
                <a:ea typeface="비트로 코어 TTF"/>
              </a:rPr>
              <a:t> 김서현</a:t>
            </a:r>
            <a:endParaRPr lang="ko-KR" altLang="en-US" sz="1600">
              <a:solidFill>
                <a:schemeClr val="bg1"/>
              </a:solidFill>
              <a:latin typeface="비트로 코어 TTF"/>
              <a:ea typeface="비트로 코어 TTF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2720" y="142240"/>
            <a:ext cx="1880870" cy="2654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200">
                <a:solidFill>
                  <a:schemeClr val="bg1"/>
                </a:solidFill>
              </a:rPr>
              <a:t>조선대학교 컴퓨터공학과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8630298" y="6497089"/>
            <a:ext cx="3561703" cy="35900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p>
            <a:pPr>
              <a:defRPr/>
            </a:pPr>
            <a:r>
              <a:rPr lang="ko-KR" altLang="en-US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비트로 코어 TTF"/>
                <a:ea typeface="비트로 코어 TTF"/>
              </a:rPr>
              <a:t>오픈소스</a:t>
            </a:r>
            <a:r>
              <a:rPr lang="en-US" altLang="ko-KR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비트로 코어 TTF"/>
                <a:ea typeface="비트로 코어 TTF"/>
              </a:rPr>
              <a:t>HW1</a:t>
            </a:r>
            <a:r>
              <a:rPr lang="ko-KR" altLang="en-US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비트로 코어 TTF"/>
                <a:ea typeface="비트로 코어 TTF"/>
              </a:rPr>
              <a:t>분반 기말프로젝트</a:t>
            </a:r>
            <a:endParaRPr lang="ko-KR" altLang="en-US" b="1">
              <a:solidFill>
                <a:schemeClr val="lt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비트로 코어 TTF"/>
              <a:ea typeface="비트로 코어 TTF"/>
            </a:endParaRP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250406" y="71437"/>
            <a:ext cx="8941594" cy="67061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3226593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TextBox 6"/>
          <p:cNvSpPr txBox="1"/>
          <p:nvPr/>
        </p:nvSpPr>
        <p:spPr>
          <a:xfrm>
            <a:off x="253046" y="546733"/>
            <a:ext cx="2576829" cy="399478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비트로 코어 TTF"/>
                <a:ea typeface="비트로 코어 TTF"/>
              </a:rPr>
              <a:t>버튼스위치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비트로 코어 TTF"/>
              <a:ea typeface="비트로 코어 TTF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비트로 코어 TTF"/>
              <a:ea typeface="비트로 코어 TTF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비트로 코어 TTF"/>
              <a:ea typeface="비트로 코어 TTF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비트로 코어 TTF"/>
              <a:ea typeface="비트로 코어 TTF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비트로 코어 TTF"/>
              <a:ea typeface="비트로 코어 TTF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600" b="1" i="0" u="none" strike="noStrike" kern="1200" cap="none" spc="-300" normalizeH="0" baseline="0" mc:Ignorable="hp" hp:hslEmbossed="0">
              <a:solidFill>
                <a:srgbClr val="ffffff"/>
              </a:solidFill>
              <a:latin typeface="비트로 코어 TTF"/>
              <a:ea typeface="비트로 코어 TTF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버튼을 누름으로써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서보모터를 조작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,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925113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250406" y="71437"/>
            <a:ext cx="8941594" cy="67061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3226593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0672" y="516254"/>
            <a:ext cx="2576829" cy="39871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비트로 코어 TTF"/>
                <a:ea typeface="비트로 코어 TTF"/>
              </a:rPr>
              <a:t>초음파 센서</a:t>
            </a:r>
            <a:endParaRPr lang="ko-KR" altLang="en-US" sz="3600" spc="-300">
              <a:solidFill>
                <a:schemeClr val="bg1"/>
              </a:solidFill>
              <a:latin typeface="비트로 코어 TTF"/>
              <a:ea typeface="비트로 코어 TTF"/>
            </a:endParaRPr>
          </a:p>
          <a:p>
            <a:pPr lvl="0">
              <a:defRPr/>
            </a:pPr>
            <a:endParaRPr lang="ko-KR" altLang="en-US" sz="3600" spc="-300">
              <a:solidFill>
                <a:schemeClr val="bg1"/>
              </a:solidFill>
              <a:latin typeface="비트로 코어 TTF"/>
              <a:ea typeface="비트로 코어 TTF"/>
            </a:endParaRPr>
          </a:p>
          <a:p>
            <a:pPr lvl="0">
              <a:defRPr/>
            </a:pPr>
            <a:endParaRPr lang="ko-KR" altLang="en-US" sz="3600" spc="-300">
              <a:solidFill>
                <a:schemeClr val="bg1"/>
              </a:solidFill>
              <a:latin typeface="비트로 코어 TTF"/>
              <a:ea typeface="비트로 코어 TTF"/>
            </a:endParaRPr>
          </a:p>
          <a:p>
            <a:pPr lvl="0">
              <a:defRPr/>
            </a:pPr>
            <a:endParaRPr lang="ko-KR" altLang="en-US" sz="3600" spc="-300">
              <a:solidFill>
                <a:schemeClr val="bg1"/>
              </a:solidFill>
              <a:latin typeface="비트로 코어 TTF"/>
              <a:ea typeface="비트로 코어 TTF"/>
            </a:endParaRPr>
          </a:p>
          <a:p>
            <a:pPr lvl="0">
              <a:defRPr/>
            </a:pPr>
            <a:endParaRPr lang="ko-KR" altLang="en-US" sz="3600" spc="-300">
              <a:solidFill>
                <a:schemeClr val="bg1"/>
              </a:solidFill>
              <a:latin typeface="비트로 코어 TTF"/>
              <a:ea typeface="비트로 코어 TTF"/>
            </a:endParaRPr>
          </a:p>
          <a:p>
            <a:pPr lvl="0">
              <a:defRPr/>
            </a:pPr>
            <a:endParaRPr lang="ko-KR" altLang="en-US" sz="3600" spc="-300">
              <a:solidFill>
                <a:schemeClr val="bg1"/>
              </a:solidFill>
              <a:latin typeface="비트로 코어 TTF"/>
              <a:ea typeface="비트로 코어 TTF"/>
            </a:endParaRPr>
          </a:p>
          <a:p>
            <a:pPr lvl="0">
              <a:defRPr/>
            </a:pPr>
            <a:r>
              <a:rPr lang="ko-KR" altLang="en-US" sz="2000" b="1" spc="-300">
                <a:solidFill>
                  <a:schemeClr val="bg1"/>
                </a:solidFill>
                <a:latin typeface="맑은 고딕"/>
                <a:ea typeface="맑은 고딕"/>
              </a:rPr>
              <a:t>초음파센서를 사용해서</a:t>
            </a:r>
            <a:endParaRPr lang="ko-KR" altLang="en-US" sz="2000" b="1" spc="-300">
              <a:solidFill>
                <a:schemeClr val="bg1"/>
              </a:solidFill>
              <a:latin typeface="맑은 고딕"/>
              <a:ea typeface="맑은 고딕"/>
            </a:endParaRPr>
          </a:p>
          <a:p>
            <a:pPr lvl="0">
              <a:defRPr/>
            </a:pPr>
            <a:r>
              <a:rPr lang="ko-KR" altLang="en-US" sz="2000" b="1" spc="-300">
                <a:solidFill>
                  <a:schemeClr val="bg1"/>
                </a:solidFill>
                <a:latin typeface="맑은 고딕"/>
                <a:ea typeface="맑은 고딕"/>
              </a:rPr>
              <a:t>골이 들어오는것을 감지</a:t>
            </a:r>
            <a:endParaRPr lang="ko-KR" altLang="en-US" sz="2000" b="1" spc="-30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83523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54688" y="1015007"/>
            <a:ext cx="6437312" cy="48279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974824"/>
            <a:ext cx="6477001" cy="485775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3226593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4841"/>
            <a:ext cx="3338828" cy="5568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altLang="ko-KR" sz="3600" spc="-300">
                <a:solidFill>
                  <a:schemeClr val="bg1"/>
                </a:solidFill>
                <a:latin typeface="비트로 코어 TTF"/>
                <a:ea typeface="비트로 코어 TTF"/>
              </a:rPr>
              <a:t>LED</a:t>
            </a:r>
            <a:endParaRPr lang="en-US" altLang="ko-KR" sz="3600" spc="-300">
              <a:solidFill>
                <a:schemeClr val="bg1"/>
              </a:solidFill>
              <a:latin typeface="비트로 코어 TTF"/>
              <a:ea typeface="비트로 코어 TTF"/>
            </a:endParaRPr>
          </a:p>
          <a:p>
            <a:pPr marL="6350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sz="2000" b="1" i="0" u="none" strike="noStrike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led</a:t>
            </a:r>
            <a:r>
              <a:rPr xmlns:mc="http://schemas.openxmlformats.org/markup-compatibility/2006" xmlns:hp="http://schemas.haansoft.com/office/presentation/8.0" sz="2000" b="1" i="0" u="none" strike="noStrike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로 우승점수인 </a:t>
            </a:r>
            <a:endParaRPr xmlns:mc="http://schemas.openxmlformats.org/markup-compatibility/2006" xmlns:hp="http://schemas.haansoft.com/office/presentation/8.0" lang="EN-US" sz="2000" b="1" i="0" u="none" strike="noStrike" mc:Ignorable="hp" hp:hslEmbossed="0">
              <a:solidFill>
                <a:schemeClr val="lt1"/>
              </a:solidFill>
              <a:latin typeface="맑은 고딕"/>
              <a:ea typeface="맑은 고딕"/>
              <a:cs typeface="맑은 고딕"/>
            </a:endParaRPr>
          </a:p>
          <a:p>
            <a:pPr marL="6350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sz="2000" b="1" i="0" u="none" strike="noStrike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3</a:t>
            </a:r>
            <a:r>
              <a:rPr xmlns:mc="http://schemas.openxmlformats.org/markup-compatibility/2006" xmlns:hp="http://schemas.haansoft.com/office/presentation/8.0" sz="2000" b="1" i="0" u="none" strike="noStrike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점까지의 점수를 </a:t>
            </a:r>
            <a:r>
              <a:rPr xmlns:mc="http://schemas.openxmlformats.org/markup-compatibility/2006" xmlns:hp="http://schemas.haansoft.com/office/presentation/8.0" lang="ko-KR" altLang="en-US" sz="2000" b="1" i="0" u="none" strike="noStrike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확인</a:t>
            </a:r>
            <a:endParaRPr xmlns:mc="http://schemas.openxmlformats.org/markup-compatibility/2006" xmlns:hp="http://schemas.haansoft.com/office/presentation/8.0" lang="ko-KR" altLang="en-US" sz="2000" b="1" i="0" u="none" strike="noStrike" mc:Ignorable="hp" hp:hslEmbossed="0">
              <a:solidFill>
                <a:schemeClr val="lt1"/>
              </a:solidFill>
              <a:latin typeface="맑은 고딕"/>
              <a:ea typeface="맑은 고딕"/>
              <a:cs typeface="맑은 고딕"/>
            </a:endParaRPr>
          </a:p>
          <a:p>
            <a:pPr marL="6350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lang="ko-KR" altLang="en-US" sz="2000" b="1" i="0" u="none" strike="noStrike" mc:Ignorable="hp" hp:hslEmbossed="0">
              <a:solidFill>
                <a:schemeClr val="lt1"/>
              </a:solidFill>
              <a:latin typeface="맑은 고딕"/>
              <a:ea typeface="맑은 고딕"/>
              <a:cs typeface="맑은 고딕"/>
            </a:endParaRPr>
          </a:p>
          <a:p>
            <a:pPr marL="6350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lang="ko-KR" altLang="en-US" sz="2000" b="1" i="0" u="none" strike="noStrike" mc:Ignorable="hp" hp:hslEmbossed="0">
              <a:solidFill>
                <a:schemeClr val="lt1"/>
              </a:solidFill>
              <a:latin typeface="맑은 고딕"/>
              <a:ea typeface="맑은 고딕"/>
              <a:cs typeface="맑은 고딕"/>
            </a:endParaRPr>
          </a:p>
          <a:p>
            <a:pPr marL="6350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lang="ko-KR" altLang="en-US" sz="2000" b="1" i="0" u="none" strike="noStrike" mc:Ignorable="hp" hp:hslEmbossed="0">
              <a:solidFill>
                <a:schemeClr val="lt1"/>
              </a:solidFill>
              <a:latin typeface="맑은 고딕"/>
              <a:ea typeface="맑은 고딕"/>
              <a:cs typeface="맑은 고딕"/>
            </a:endParaRPr>
          </a:p>
          <a:p>
            <a:pPr marL="6350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xmlns:mc="http://schemas.openxmlformats.org/markup-compatibility/2006" xmlns:hp="http://schemas.haansoft.com/office/presentation/8.0" lang="ko-KR" altLang="en-US" sz="2000" b="1" i="0" u="none" strike="noStrike" mc:Ignorable="hp" hp:hslEmbossed="0">
              <a:solidFill>
                <a:schemeClr val="lt1"/>
              </a:solidFill>
              <a:latin typeface="맑은 고딕"/>
              <a:ea typeface="맑은 고딕"/>
              <a:cs typeface="맑은 고딕"/>
            </a:endParaRPr>
          </a:p>
          <a:p>
            <a:pPr lvl="1">
              <a:defRPr/>
            </a:pPr>
            <a:r>
              <a:rPr lang="ko-KR" altLang="en-US" sz="3600" spc="-300">
                <a:solidFill>
                  <a:schemeClr val="bg1"/>
                </a:solidFill>
                <a:latin typeface="비트로 코어 TTF"/>
                <a:ea typeface="비트로 코어 TTF"/>
              </a:rPr>
              <a:t>부저</a:t>
            </a:r>
            <a:endParaRPr lang="ko-KR" altLang="en-US" sz="3600" spc="-300">
              <a:solidFill>
                <a:schemeClr val="bg1"/>
              </a:solidFill>
              <a:latin typeface="비트로 코어 TTF"/>
              <a:ea typeface="비트로 코어 TTF"/>
            </a:endParaRPr>
          </a:p>
          <a:p>
            <a:pPr marL="6350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ko-KR" altLang="en-US" sz="2000" b="1" i="0" u="none" strike="noStrike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누구라도 골을 넣으면</a:t>
            </a:r>
            <a:endParaRPr xmlns:mc="http://schemas.openxmlformats.org/markup-compatibility/2006" xmlns:hp="http://schemas.haansoft.com/office/presentation/8.0" lang="ko-KR" altLang="en-US" sz="2000" b="1" i="0" u="none" strike="noStrike" mc:Ignorable="hp" hp:hslEmbossed="0">
              <a:solidFill>
                <a:schemeClr val="lt1"/>
              </a:solidFill>
              <a:latin typeface="맑은 고딕"/>
              <a:ea typeface="맑은 고딕"/>
              <a:cs typeface="맑은 고딕"/>
            </a:endParaRPr>
          </a:p>
          <a:p>
            <a:pPr marL="6350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ko-KR" altLang="en-US" sz="2000" b="1" i="0" u="none" strike="noStrike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축하음이 울리며</a:t>
            </a:r>
            <a:endParaRPr xmlns:mc="http://schemas.openxmlformats.org/markup-compatibility/2006" xmlns:hp="http://schemas.haansoft.com/office/presentation/8.0" lang="ko-KR" altLang="en-US" sz="2000" b="1" i="0" u="none" strike="noStrike" mc:Ignorable="hp" hp:hslEmbossed="0">
              <a:solidFill>
                <a:schemeClr val="lt1"/>
              </a:solidFill>
              <a:latin typeface="맑은 고딕"/>
              <a:ea typeface="맑은 고딕"/>
              <a:cs typeface="맑은 고딕"/>
            </a:endParaRPr>
          </a:p>
          <a:p>
            <a:pPr marL="6350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ko-KR" altLang="en-US" sz="2000" b="1" i="0" u="none" strike="noStrike" mc:Ignorable="hp" hp:hslEmbossed="0">
                <a:solidFill>
                  <a:schemeClr val="lt1"/>
                </a:solidFill>
                <a:latin typeface="맑은 고딕"/>
                <a:ea typeface="맑은 고딕"/>
                <a:cs typeface="맑은 고딕"/>
              </a:rPr>
              <a:t>관중들의 환호성을 표현</a:t>
            </a:r>
            <a:endParaRPr xmlns:mc="http://schemas.openxmlformats.org/markup-compatibility/2006" xmlns:hp="http://schemas.haansoft.com/office/presentation/8.0" lang="ko-KR" altLang="en-US" sz="2000" b="1" i="0" u="none" strike="noStrike" mc:Ignorable="hp" hp:hslEmbossed="0">
              <a:solidFill>
                <a:schemeClr val="lt1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09697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250406" y="71437"/>
            <a:ext cx="8941594" cy="670619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3226593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6"/>
          <p:cNvSpPr txBox="1"/>
          <p:nvPr/>
        </p:nvSpPr>
        <p:spPr>
          <a:xfrm>
            <a:off x="300672" y="516254"/>
            <a:ext cx="2576829" cy="3987166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비트로 코어 TTF"/>
                <a:ea typeface="비트로 코어 TTF"/>
              </a:rPr>
              <a:t>LCD</a:t>
            </a:r>
            <a:endParaRPr xmlns:mc="http://schemas.openxmlformats.org/markup-compatibility/2006" xmlns:hp="http://schemas.haansoft.com/office/presentation/8.0" kumimoji="0" lang="en-US" altLang="ko-KR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비트로 코어 TTF"/>
              <a:ea typeface="비트로 코어 TTF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비트로 코어 TTF"/>
              <a:ea typeface="비트로 코어 TTF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비트로 코어 TTF"/>
              <a:ea typeface="비트로 코어 TTF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비트로 코어 TTF"/>
              <a:ea typeface="비트로 코어 TTF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비트로 코어 TTF"/>
              <a:ea typeface="비트로 코어 TTF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비트로 코어 TTF"/>
              <a:ea typeface="비트로 코어 TTF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플레이어간의 점수차를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LCD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전광판을 통해 표시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98599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0672" y="516255"/>
            <a:ext cx="2029143" cy="643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spc="-300">
                <a:solidFill>
                  <a:schemeClr val="bg1"/>
                </a:solidFill>
                <a:latin typeface="비트로 코어 TTF"/>
                <a:ea typeface="비트로 코어 TTF"/>
              </a:rPr>
              <a:t>LCD</a:t>
            </a:r>
            <a:endParaRPr lang="en-US" altLang="ko-KR" sz="3600" spc="-300">
              <a:solidFill>
                <a:schemeClr val="bg1"/>
              </a:solidFill>
              <a:latin typeface="비트로 코어 TTF"/>
              <a:ea typeface="비트로 코어 TTF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9013031" cy="6858000"/>
          </a:xfrm>
          <a:prstGeom prst="rect">
            <a:avLst/>
          </a:prstGeom>
        </p:spPr>
      </p:pic>
      <p:sp>
        <p:nvSpPr>
          <p:cNvPr id="11" name="직사각형 4"/>
          <p:cNvSpPr/>
          <p:nvPr/>
        </p:nvSpPr>
        <p:spPr>
          <a:xfrm>
            <a:off x="8965407" y="0"/>
            <a:ext cx="3226593" cy="6858000"/>
          </a:xfrm>
          <a:prstGeom prst="rect">
            <a:avLst/>
          </a:prstGeom>
          <a:solidFill>
            <a:srgbClr val="1e3252">
              <a:alpha val="8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Light"/>
              <a:ea typeface="나눔스퀘어 Light"/>
              <a:cs typeface="나눔스퀘어 Light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9466103" y="501967"/>
            <a:ext cx="2029143" cy="118681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비트로 코어 TTF"/>
                <a:ea typeface="비트로 코어 TTF"/>
              </a:rPr>
              <a:t>최종 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비트로 코어 TTF"/>
              <a:ea typeface="비트로 코어 TTF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비트로 코어 TTF"/>
                <a:ea typeface="비트로 코어 TTF"/>
              </a:rPr>
              <a:t>완성 사진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비트로 코어 TTF"/>
              <a:ea typeface="비트로 코어 TTF"/>
            </a:endParaRPr>
          </a:p>
        </p:txBody>
      </p:sp>
    </p:spTree>
    <p:extLst>
      <p:ext uri="{BB962C8B-B14F-4D97-AF65-F5344CB8AC3E}">
        <p14:creationId xmlns:p14="http://schemas.microsoft.com/office/powerpoint/2010/main" val="2977161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FCF5B50-228A-485D-A453-4D79A709AC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" y="0"/>
            <a:ext cx="1219143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8537BB-D98F-4D52-8570-BDD16D01B008}"/>
              </a:ext>
            </a:extLst>
          </p:cNvPr>
          <p:cNvSpPr txBox="1"/>
          <p:nvPr/>
        </p:nvSpPr>
        <p:spPr>
          <a:xfrm>
            <a:off x="395516" y="323464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  <a:latin typeface="+mj-ea"/>
                <a:ea typeface="+mj-ea"/>
              </a:rPr>
              <a:t>Q&amp;A</a:t>
            </a:r>
            <a:endParaRPr lang="ko-KR" altLang="en-US" sz="13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26397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5277" y="2600960"/>
            <a:ext cx="1051563" cy="63563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비트로 코어 TTF"/>
                <a:ea typeface="비트로 코어 TTF"/>
              </a:rPr>
              <a:t>목차</a:t>
            </a:r>
            <a:endParaRPr lang="ko-KR" altLang="en-US" sz="3600" spc="-300">
              <a:solidFill>
                <a:schemeClr val="bg1"/>
              </a:solidFill>
              <a:latin typeface="비트로 코어 TTF"/>
              <a:ea typeface="비트로 코어 TTF"/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619016" y="3799840"/>
            <a:ext cx="3301474" cy="694055"/>
            <a:chOff x="294640" y="3596640"/>
            <a:chExt cx="3301474" cy="694055"/>
          </a:xfrm>
        </p:grpSpPr>
        <p:sp>
          <p:nvSpPr>
            <p:cNvPr id="4" name="TextBox 3"/>
            <p:cNvSpPr txBox="1"/>
            <p:nvPr/>
          </p:nvSpPr>
          <p:spPr>
            <a:xfrm>
              <a:off x="294640" y="3596640"/>
              <a:ext cx="472549" cy="69405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비트로 코어 TTF"/>
                  <a:ea typeface="비트로 코어 TTF"/>
                </a:rPr>
                <a:t>1</a:t>
              </a:r>
              <a:endParaRPr lang="ko-KR" altLang="en-US" sz="4000" b="1">
                <a:solidFill>
                  <a:schemeClr val="accent1"/>
                </a:solidFill>
                <a:latin typeface="비트로 코어 TTF"/>
                <a:ea typeface="비트로 코어 TTF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43394" y="3688973"/>
              <a:ext cx="270987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rgbClr val="393939"/>
                  </a:solidFill>
                  <a:latin typeface="비트로 코어 TTF"/>
                  <a:ea typeface="비트로 코어 TTF"/>
                </a:rPr>
                <a:t>시스템 개발 동기</a:t>
              </a:r>
              <a:endParaRPr lang="ko-KR" altLang="en-US" sz="2800" spc="-150">
                <a:solidFill>
                  <a:srgbClr val="393939"/>
                </a:solidFill>
                <a:latin typeface="비트로 코어 TTF"/>
                <a:ea typeface="비트로 코어 TTF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 rot="0">
            <a:off x="619016" y="4790678"/>
            <a:ext cx="3377674" cy="693817"/>
            <a:chOff x="294640" y="3596640"/>
            <a:chExt cx="3377674" cy="693817"/>
          </a:xfrm>
        </p:grpSpPr>
        <p:sp>
          <p:nvSpPr>
            <p:cNvPr id="11" name="TextBox 10"/>
            <p:cNvSpPr txBox="1"/>
            <p:nvPr/>
          </p:nvSpPr>
          <p:spPr>
            <a:xfrm>
              <a:off x="294640" y="3596640"/>
              <a:ext cx="548749" cy="69381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비트로 코어 TTF"/>
                  <a:ea typeface="비트로 코어 TTF"/>
                </a:rPr>
                <a:t>2</a:t>
              </a:r>
              <a:endParaRPr lang="ko-KR" altLang="en-US" sz="4000" b="1">
                <a:solidFill>
                  <a:schemeClr val="accent1"/>
                </a:solidFill>
                <a:latin typeface="비트로 코어 TTF"/>
                <a:ea typeface="비트로 코어 TTF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43394" y="3688973"/>
              <a:ext cx="277654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spc="-150">
                  <a:solidFill>
                    <a:srgbClr val="393939"/>
                  </a:solidFill>
                  <a:latin typeface="비트로 코어 TTF"/>
                  <a:ea typeface="비트로 코어 TTF"/>
                </a:rPr>
                <a:t>개발 내용 및 요소</a:t>
              </a:r>
              <a:endParaRPr lang="ko-KR" altLang="en-US" sz="2800" spc="-150">
                <a:solidFill>
                  <a:srgbClr val="393939"/>
                </a:solidFill>
                <a:latin typeface="비트로 코어 TTF"/>
                <a:ea typeface="비트로 코어 TTF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 rot="0">
            <a:off x="619016" y="5781516"/>
            <a:ext cx="1691749" cy="693579"/>
            <a:chOff x="294640" y="3596640"/>
            <a:chExt cx="1691749" cy="693579"/>
          </a:xfrm>
        </p:grpSpPr>
        <p:sp>
          <p:nvSpPr>
            <p:cNvPr id="14" name="TextBox 13"/>
            <p:cNvSpPr txBox="1"/>
            <p:nvPr/>
          </p:nvSpPr>
          <p:spPr>
            <a:xfrm>
              <a:off x="294640" y="3596640"/>
              <a:ext cx="502061" cy="69357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4000" b="1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43394" y="3688973"/>
              <a:ext cx="1119195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spc="-150">
                  <a:solidFill>
                    <a:srgbClr val="393939"/>
                  </a:solidFill>
                  <a:latin typeface="비트로 코어 TTF"/>
                  <a:ea typeface="비트로 코어 TTF"/>
                </a:rPr>
                <a:t>Q &amp; A</a:t>
              </a:r>
              <a:endParaRPr lang="en-US" altLang="ko-KR" sz="2800" spc="-150">
                <a:solidFill>
                  <a:srgbClr val="393939"/>
                </a:solidFill>
                <a:latin typeface="비트로 코어 TTF"/>
                <a:ea typeface="비트로 코어 TTF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268921" y="4002117"/>
            <a:ext cx="232594" cy="2631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lang="ko-KR" altLang="en-US" sz="1200">
              <a:solidFill>
                <a:srgbClr val="393939"/>
              </a:solidFill>
              <a:latin typeface="Arial Nova Light"/>
            </a:endParaRPr>
          </a:p>
        </p:txBody>
      </p:sp>
      <p:sp>
        <p:nvSpPr>
          <p:cNvPr id="20" name=""/>
          <p:cNvSpPr txBox="1"/>
          <p:nvPr/>
        </p:nvSpPr>
        <p:spPr>
          <a:xfrm>
            <a:off x="8761266" y="6498994"/>
            <a:ext cx="3430734" cy="359006"/>
          </a:xfrm>
          <a:prstGeom prst="rect">
            <a:avLst/>
          </a:prstGeom>
          <a:solidFill>
            <a:schemeClr val="lt1">
              <a:alpha val="100000"/>
            </a:schemeClr>
          </a:solidFill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TwoCon"/>
              <a:ea typeface="TwoCon"/>
            </a:endParaRPr>
          </a:p>
        </p:txBody>
      </p: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47264" y="3105834"/>
            <a:ext cx="3301926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비트로 코어 TTF"/>
                <a:ea typeface="비트로 코어 TTF"/>
              </a:rPr>
              <a:t>시스템 개발 동기</a:t>
            </a:r>
            <a:endParaRPr lang="ko-KR" altLang="en-US" sz="3600" spc="-300">
              <a:solidFill>
                <a:schemeClr val="bg1"/>
              </a:solidFill>
              <a:latin typeface="비트로 코어 TTF"/>
              <a:ea typeface="비트로 코어 TTF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476499" y="0"/>
            <a:ext cx="6858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3226593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00672" y="516255"/>
            <a:ext cx="2029143" cy="1186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비트로 코어 TTF"/>
                <a:ea typeface="비트로 코어 TTF"/>
              </a:rPr>
              <a:t>추억의 </a:t>
            </a:r>
            <a:endParaRPr lang="ko-KR" altLang="en-US" sz="3600" spc="-300">
              <a:solidFill>
                <a:schemeClr val="bg1"/>
              </a:solidFill>
              <a:latin typeface="비트로 코어 TTF"/>
              <a:ea typeface="비트로 코어 TTF"/>
            </a:endParaRPr>
          </a:p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비트로 코어 TTF"/>
                <a:ea typeface="비트로 코어 TTF"/>
              </a:rPr>
              <a:t>필통 축구</a:t>
            </a:r>
            <a:endParaRPr lang="ko-KR" altLang="en-US" sz="3600" spc="-300">
              <a:solidFill>
                <a:schemeClr val="bg1"/>
              </a:solidFill>
              <a:latin typeface="비트로 코어 TTF"/>
              <a:ea typeface="비트로 코어 TTF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8761266" y="6498994"/>
            <a:ext cx="3430734" cy="359006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TwoCon"/>
              <a:ea typeface="TwoCon"/>
            </a:endParaRPr>
          </a:p>
        </p:txBody>
      </p:sp>
    </p:spTree>
    <p:extLst>
      <p:ext uri="{BB962C8B-B14F-4D97-AF65-F5344CB8AC3E}">
        <p14:creationId xmlns:p14="http://schemas.microsoft.com/office/powerpoint/2010/main" val="3452171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47264" y="3105834"/>
            <a:ext cx="3568626" cy="6355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chemeClr val="lt1"/>
                </a:solidFill>
                <a:latin typeface="비트로 코어 TTF"/>
                <a:ea typeface="비트로 코어 TTF"/>
              </a:rPr>
              <a:t>개발 내용 및 요소</a:t>
            </a:r>
            <a:endParaRPr lang="ko-KR" altLang="en-US" sz="3600" spc="-300">
              <a:solidFill>
                <a:schemeClr val="bg1"/>
              </a:solidFill>
              <a:latin typeface="비트로 코어 TTF"/>
              <a:ea typeface="비트로 코어 TTF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04240" y="3121223"/>
            <a:ext cx="739775" cy="29634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2,</a:t>
            </a:r>
            <a:endParaRPr lang="en-US" altLang="ko-KR" sz="140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703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75104" y="101916"/>
            <a:ext cx="356926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chemeClr val="lt1"/>
                </a:solidFill>
                <a:latin typeface="비트로 코어 TTF"/>
                <a:ea typeface="비트로 코어 TTF"/>
              </a:rPr>
              <a:t>개발 내용 및 요소</a:t>
            </a:r>
            <a:endParaRPr lang="ko-KR" altLang="en-US" sz="3600" spc="-150">
              <a:solidFill>
                <a:schemeClr val="l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80" y="117305"/>
            <a:ext cx="7880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37371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8485810" y="1613802"/>
            <a:ext cx="3332480" cy="33324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 rot="0">
            <a:off x="631683" y="5189424"/>
            <a:ext cx="2887651" cy="799896"/>
            <a:chOff x="631683" y="5390664"/>
            <a:chExt cx="2887651" cy="799896"/>
          </a:xfrm>
        </p:grpSpPr>
        <p:sp>
          <p:nvSpPr>
            <p:cNvPr id="19" name="TextBox 18"/>
            <p:cNvSpPr txBox="1"/>
            <p:nvPr/>
          </p:nvSpPr>
          <p:spPr>
            <a:xfrm>
              <a:off x="631683" y="5895338"/>
              <a:ext cx="2887651" cy="2952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ko-KR" altLang="en-US" sz="1400" spc="-150">
                  <a:solidFill>
                    <a:srgbClr val="393939"/>
                  </a:solidFill>
                  <a:latin typeface="비트로 코어 TTF"/>
                  <a:ea typeface="비트로 코어 TTF"/>
                </a:rPr>
                <a:t>서보모터를 사용해서 핀볼핀 구현</a:t>
              </a:r>
              <a:endParaRPr lang="ko-KR" altLang="en-US" sz="1400" spc="-150">
                <a:solidFill>
                  <a:srgbClr val="393939"/>
                </a:solidFill>
                <a:latin typeface="비트로 코어 TTF"/>
                <a:ea typeface="비트로 코어 TTF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18310" y="5390664"/>
              <a:ext cx="687705" cy="3903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spc="-150">
                  <a:solidFill>
                    <a:srgbClr val="393939"/>
                  </a:solidFill>
                  <a:latin typeface="비트로 코어 TTF"/>
                  <a:ea typeface="비트로 코어 TTF"/>
                </a:rPr>
                <a:t>핀볼</a:t>
              </a:r>
              <a:endParaRPr lang="ko-KR" altLang="en-US" sz="2000" spc="-150">
                <a:solidFill>
                  <a:srgbClr val="393939"/>
                </a:solidFill>
                <a:latin typeface="비트로 코어 TTF"/>
                <a:ea typeface="비트로 코어 TTF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 rot="0">
            <a:off x="4652174" y="5189424"/>
            <a:ext cx="2887651" cy="1018970"/>
            <a:chOff x="631683" y="5390664"/>
            <a:chExt cx="2887651" cy="1018970"/>
          </a:xfrm>
        </p:grpSpPr>
        <p:sp>
          <p:nvSpPr>
            <p:cNvPr id="25" name="TextBox 24"/>
            <p:cNvSpPr txBox="1"/>
            <p:nvPr/>
          </p:nvSpPr>
          <p:spPr>
            <a:xfrm>
              <a:off x="631683" y="5895338"/>
              <a:ext cx="2887651" cy="514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400" spc="-150">
                  <a:solidFill>
                    <a:srgbClr val="393939"/>
                  </a:solidFill>
                  <a:latin typeface="비트로 코어 TTF"/>
                  <a:ea typeface="비트로 코어 TTF"/>
                </a:rPr>
                <a:t>축구공대신 탁구공을 사용</a:t>
              </a:r>
              <a:endParaRPr lang="ko-KR" altLang="en-US" sz="1400" spc="-150">
                <a:solidFill>
                  <a:srgbClr val="393939"/>
                </a:solidFill>
                <a:latin typeface="비트로 코어 TTF"/>
                <a:ea typeface="비트로 코어 TTF"/>
              </a:endParaRPr>
            </a:p>
            <a:p>
              <a:pPr algn="ctr">
                <a:defRPr/>
              </a:pPr>
              <a:r>
                <a:rPr lang="ko-KR" altLang="en-US" sz="1400" spc="-150">
                  <a:solidFill>
                    <a:srgbClr val="393939"/>
                  </a:solidFill>
                  <a:latin typeface="비트로 코어 TTF"/>
                  <a:ea typeface="비트로 코어 TTF"/>
                </a:rPr>
                <a:t>초음파센서로 골감지</a:t>
              </a:r>
              <a:endParaRPr lang="ko-KR" altLang="en-US" sz="1400" spc="-150">
                <a:solidFill>
                  <a:srgbClr val="393939"/>
                </a:solidFill>
                <a:latin typeface="비트로 코어 TTF"/>
                <a:ea typeface="비트로 코어 TTF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26894" y="5390664"/>
              <a:ext cx="687705" cy="3903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spc="-150">
                  <a:solidFill>
                    <a:srgbClr val="393939"/>
                  </a:solidFill>
                  <a:latin typeface="비트로 코어 TTF"/>
                  <a:ea typeface="비트로 코어 TTF"/>
                </a:rPr>
                <a:t>축구</a:t>
              </a:r>
              <a:endParaRPr lang="ko-KR" altLang="en-US" sz="2000" spc="-150">
                <a:solidFill>
                  <a:srgbClr val="393939"/>
                </a:solidFill>
                <a:latin typeface="비트로 코어 TTF"/>
                <a:ea typeface="비트로 코어 TTF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 rot="0">
            <a:off x="8672664" y="5189424"/>
            <a:ext cx="2887651" cy="1018970"/>
            <a:chOff x="631683" y="5390664"/>
            <a:chExt cx="2887651" cy="1018970"/>
          </a:xfrm>
        </p:grpSpPr>
        <p:sp>
          <p:nvSpPr>
            <p:cNvPr id="28" name="TextBox 27"/>
            <p:cNvSpPr txBox="1"/>
            <p:nvPr/>
          </p:nvSpPr>
          <p:spPr>
            <a:xfrm>
              <a:off x="631683" y="5895338"/>
              <a:ext cx="2887651" cy="5142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400" spc="-150">
                  <a:solidFill>
                    <a:srgbClr val="393939"/>
                  </a:solidFill>
                  <a:latin typeface="비트로 코어 TTF"/>
                  <a:ea typeface="비트로 코어 TTF"/>
                </a:rPr>
                <a:t>아크릴 판을 사용</a:t>
              </a:r>
              <a:endParaRPr lang="ko-KR" altLang="en-US" sz="1400" spc="-150">
                <a:solidFill>
                  <a:srgbClr val="393939"/>
                </a:solidFill>
                <a:latin typeface="비트로 코어 TTF"/>
                <a:ea typeface="비트로 코어 TTF"/>
              </a:endParaRPr>
            </a:p>
            <a:p>
              <a:pPr algn="ctr">
                <a:defRPr/>
              </a:pPr>
              <a:r>
                <a:rPr lang="ko-KR" altLang="en-US" sz="1400" spc="-150">
                  <a:solidFill>
                    <a:srgbClr val="393939"/>
                  </a:solidFill>
                  <a:latin typeface="비트로 코어 TTF"/>
                  <a:ea typeface="비트로 코어 TTF"/>
                </a:rPr>
                <a:t>에어하키처럼  입사각 반사각 구현</a:t>
              </a:r>
              <a:endParaRPr lang="ko-KR" altLang="en-US" sz="1400" spc="-150">
                <a:solidFill>
                  <a:srgbClr val="393939"/>
                </a:solidFill>
                <a:latin typeface="비트로 코어 TTF"/>
                <a:ea typeface="비트로 코어 TTF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78303" y="5390664"/>
              <a:ext cx="1202055" cy="39032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spc="-150">
                  <a:solidFill>
                    <a:srgbClr val="393939"/>
                  </a:solidFill>
                  <a:latin typeface="비트로 코어 TTF"/>
                  <a:ea typeface="비트로 코어 TTF"/>
                </a:rPr>
                <a:t>에어 하키</a:t>
              </a:r>
              <a:endParaRPr lang="ko-KR" altLang="en-US" sz="2000" spc="-150">
                <a:solidFill>
                  <a:srgbClr val="393939"/>
                </a:solidFill>
                <a:latin typeface="비트로 코어 TTF"/>
                <a:ea typeface="비트로 코어 TTF"/>
              </a:endParaRPr>
            </a:p>
          </p:txBody>
        </p:sp>
      </p:grpSp>
      <p:pic>
        <p:nvPicPr>
          <p:cNvPr id="36" name="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lt1">
                <a:tint val="45000"/>
                <a:satMod val="400000"/>
              </a:schemeClr>
            </a:duotone>
            <a:lum/>
          </a:blip>
          <a:stretch>
            <a:fillRect/>
          </a:stretch>
        </p:blipFill>
        <p:spPr>
          <a:xfrm>
            <a:off x="4876800" y="2078831"/>
            <a:ext cx="2438400" cy="2438400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12987" y="2084853"/>
            <a:ext cx="2688294" cy="2688294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74629" y="2034332"/>
            <a:ext cx="2460075" cy="2460075"/>
          </a:xfrm>
          <a:prstGeom prst="rect">
            <a:avLst/>
          </a:prstGeom>
        </p:spPr>
      </p:pic>
      <p:sp>
        <p:nvSpPr>
          <p:cNvPr id="39" name=""/>
          <p:cNvSpPr txBox="1"/>
          <p:nvPr/>
        </p:nvSpPr>
        <p:spPr>
          <a:xfrm>
            <a:off x="8761266" y="6498994"/>
            <a:ext cx="3430734" cy="359006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TwoCon"/>
              <a:ea typeface="TwoCon"/>
            </a:endParaRPr>
          </a:p>
        </p:txBody>
      </p: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143124" y="-30449"/>
            <a:ext cx="10048876" cy="691889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3226593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36390" y="504348"/>
            <a:ext cx="2505393" cy="636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spc="-300">
                <a:solidFill>
                  <a:schemeClr val="bg1"/>
                </a:solidFill>
                <a:latin typeface="비트로 코어 TTF"/>
                <a:ea typeface="비트로 코어 TTF"/>
              </a:rPr>
              <a:t>초기 구상도</a:t>
            </a:r>
            <a:endParaRPr lang="ko-KR" altLang="en-US" sz="3600" spc="-300">
              <a:solidFill>
                <a:schemeClr val="bg1"/>
              </a:solidFill>
              <a:latin typeface="비트로 코어 TTF"/>
              <a:ea typeface="비트로 코어 TTF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8761266" y="6498994"/>
            <a:ext cx="3430734" cy="359006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TwoCon"/>
              <a:ea typeface="TwoCon"/>
            </a:endParaRPr>
          </a:p>
        </p:txBody>
      </p:sp>
    </p:spTree>
    <p:extLst>
      <p:ext uri="{BB962C8B-B14F-4D97-AF65-F5344CB8AC3E}">
        <p14:creationId xmlns:p14="http://schemas.microsoft.com/office/powerpoint/2010/main" val="2072698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/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vert="horz" wrap="square" lIns="0" tIns="157734" rIns="0" bIns="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/>
            </a:pPr>
            <a:endParaRPr lang="ko-KR" altLang="en-US" sz="4600" kern="1200"/>
          </a:p>
        </p:txBody>
      </p:sp>
      <p:sp>
        <p:nvSpPr>
          <p:cNvPr id="23" name="직사각형 22"/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875104" y="101916"/>
            <a:ext cx="356926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600" spc="-150">
                <a:solidFill>
                  <a:schemeClr val="lt1"/>
                </a:solidFill>
                <a:latin typeface="비트로 코어 TTF"/>
                <a:ea typeface="비트로 코어 TTF"/>
              </a:rPr>
              <a:t>개발 내용 및 요소</a:t>
            </a:r>
            <a:endParaRPr lang="ko-KR" altLang="en-US" sz="3600" spc="-300">
              <a:solidFill>
                <a:schemeClr val="lt1"/>
              </a:solidFill>
              <a:latin typeface="비트로 코어 TTF"/>
              <a:ea typeface="비트로 코어 TTF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2080" y="117305"/>
            <a:ext cx="7880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1400">
                <a:solidFill>
                  <a:schemeClr val="bg1"/>
                </a:solidFill>
              </a:rPr>
              <a:t>Part 2, 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39535" y="1264666"/>
            <a:ext cx="2161730" cy="4479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 spc="-300">
                <a:solidFill>
                  <a:srgbClr val="393939"/>
                </a:solidFill>
                <a:latin typeface="비트로 코어 TTF"/>
                <a:ea typeface="비트로 코어 TTF"/>
              </a:rPr>
              <a:t>시스템 구성 요소</a:t>
            </a:r>
            <a:endParaRPr lang="ko-KR" altLang="en-US" sz="2400" spc="-300">
              <a:solidFill>
                <a:srgbClr val="393939"/>
              </a:solidFill>
              <a:latin typeface="비트로 코어 TTF"/>
              <a:ea typeface="비트로 코어 TTF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223135" y="6395660"/>
            <a:ext cx="563880" cy="299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/>
                <a:ea typeface="비트로 코어 TTF"/>
              </a:rPr>
              <a:t>LED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  <a:latin typeface="비트로 코어 TTF"/>
              <a:ea typeface="비트로 코어 TTF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23110" y="3839448"/>
            <a:ext cx="973455" cy="299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/>
                <a:ea typeface="비트로 코어 TTF"/>
              </a:rPr>
              <a:t>서보 모터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비트로 코어 TTF"/>
              <a:ea typeface="비트로 코어 TTF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47360" y="3839448"/>
            <a:ext cx="1154430" cy="299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/>
                <a:ea typeface="비트로 코어 TTF"/>
              </a:rPr>
              <a:t>버튼 스위치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비트로 코어 TTF"/>
              <a:ea typeface="비트로 코어 TTF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57335" y="3839448"/>
            <a:ext cx="1154430" cy="299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/>
                <a:ea typeface="비트로 코어 TTF"/>
              </a:rPr>
              <a:t>초음파 센서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비트로 코어 TTF"/>
              <a:ea typeface="비트로 코어 TTF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833110" y="6395660"/>
            <a:ext cx="573405" cy="299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/>
                <a:ea typeface="비트로 코어 TTF"/>
              </a:rPr>
              <a:t>부저</a:t>
            </a:r>
            <a:endParaRPr lang="ko-KR" altLang="en-US" sz="1400" b="1">
              <a:solidFill>
                <a:schemeClr val="tx1">
                  <a:lumMod val="75000"/>
                  <a:lumOff val="25000"/>
                </a:schemeClr>
              </a:solidFill>
              <a:latin typeface="비트로 코어 TTF"/>
              <a:ea typeface="비트로 코어 TTF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452610" y="6395660"/>
            <a:ext cx="573405" cy="2997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400" b="1">
                <a:solidFill>
                  <a:schemeClr val="tx1">
                    <a:lumMod val="75000"/>
                    <a:lumOff val="25000"/>
                  </a:schemeClr>
                </a:solidFill>
                <a:latin typeface="비트로 코어 TTF"/>
                <a:ea typeface="비트로 코어 TTF"/>
              </a:rPr>
              <a:t>LCD</a:t>
            </a:r>
            <a:endParaRPr lang="en-US" altLang="ko-KR" sz="1400" b="1">
              <a:solidFill>
                <a:schemeClr val="tx1">
                  <a:lumMod val="75000"/>
                  <a:lumOff val="25000"/>
                </a:schemeClr>
              </a:solidFill>
              <a:latin typeface="비트로 코어 TTF"/>
              <a:ea typeface="비트로 코어 TTF"/>
            </a:endParaRPr>
          </a:p>
        </p:txBody>
      </p:sp>
      <p:pic>
        <p:nvPicPr>
          <p:cNvPr id="50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285877" y="1787849"/>
            <a:ext cx="2628299" cy="2013222"/>
          </a:xfrm>
          <a:prstGeom prst="rect">
            <a:avLst/>
          </a:prstGeom>
        </p:spPr>
      </p:pic>
      <p:pic>
        <p:nvPicPr>
          <p:cNvPr id="52" name="그림 2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822032" y="1782963"/>
            <a:ext cx="2643186" cy="1982390"/>
          </a:xfrm>
          <a:prstGeom prst="rect">
            <a:avLst/>
          </a:prstGeom>
        </p:spPr>
      </p:pic>
      <p:pic>
        <p:nvPicPr>
          <p:cNvPr id="53" name="그림 2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8429623" y="1771057"/>
            <a:ext cx="2627312" cy="1970484"/>
          </a:xfrm>
          <a:prstGeom prst="rect">
            <a:avLst/>
          </a:prstGeom>
        </p:spPr>
      </p:pic>
      <p:pic>
        <p:nvPicPr>
          <p:cNvPr id="54" name="그림 2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1226345" y="4299655"/>
            <a:ext cx="2631282" cy="1973461"/>
          </a:xfrm>
          <a:prstGeom prst="rect">
            <a:avLst/>
          </a:prstGeom>
        </p:spPr>
      </p:pic>
      <p:pic>
        <p:nvPicPr>
          <p:cNvPr id="55" name="그림 2"/>
          <p:cNvPicPr>
            <a:picLocks noChangeAspect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778374" y="4336851"/>
            <a:ext cx="2635251" cy="1976438"/>
          </a:xfrm>
          <a:prstGeom prst="rect">
            <a:avLst/>
          </a:prstGeom>
        </p:spPr>
      </p:pic>
      <p:pic>
        <p:nvPicPr>
          <p:cNvPr id="56" name="그림 2"/>
          <p:cNvPicPr>
            <a:picLocks noChangeAspect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8437563" y="4321966"/>
            <a:ext cx="2579689" cy="1934766"/>
          </a:xfrm>
          <a:prstGeom prst="rect">
            <a:avLst/>
          </a:prstGeom>
        </p:spPr>
      </p:pic>
      <p:sp>
        <p:nvSpPr>
          <p:cNvPr id="57" name=""/>
          <p:cNvSpPr txBox="1"/>
          <p:nvPr/>
        </p:nvSpPr>
        <p:spPr>
          <a:xfrm>
            <a:off x="10273360" y="6498994"/>
            <a:ext cx="1918639" cy="359006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ffffff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TwoCon"/>
              <a:ea typeface="TwoCon"/>
            </a:endParaRPr>
          </a:p>
        </p:txBody>
      </p:sp>
    </p:spTree>
    <p:extLst>
      <p:ext uri="{BB962C8B-B14F-4D97-AF65-F5344CB8AC3E}">
        <p14:creationId xmlns:p14="http://schemas.microsoft.com/office/powerpoint/2010/main" val="1548083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250406" y="0"/>
            <a:ext cx="8941594" cy="684907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3226593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6"/>
          <p:cNvSpPr txBox="1"/>
          <p:nvPr/>
        </p:nvSpPr>
        <p:spPr>
          <a:xfrm>
            <a:off x="0" y="546733"/>
            <a:ext cx="3136422" cy="429958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  <a:solidFill>
                  <a:srgbClr val="ffffff"/>
                </a:solidFill>
                <a:latin typeface="비트로 코어 TTF"/>
                <a:ea typeface="비트로 코어 TTF"/>
              </a:rPr>
              <a:t>서보모터</a:t>
            </a: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비트로 코어 TTF"/>
              <a:ea typeface="비트로 코어 TTF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비트로 코어 TTF"/>
              <a:ea typeface="비트로 코어 TTF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비트로 코어 TTF"/>
              <a:ea typeface="비트로 코어 TTF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비트로 코어 TTF"/>
              <a:ea typeface="비트로 코어 TTF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600" b="0" i="0" u="none" strike="noStrike" kern="1200" cap="none" spc="-300" normalizeH="0" baseline="0" mc:Ignorable="hp" hp:hslEmbossed="0">
              <a:solidFill>
                <a:srgbClr val="ffffff"/>
              </a:solidFill>
              <a:latin typeface="비트로 코어 TTF"/>
              <a:ea typeface="비트로 코어 TTF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3600" b="1" i="0" u="none" strike="noStrike" kern="1200" cap="none" spc="-300" normalizeH="0" baseline="0" mc:Ignorable="hp" hp:hslEmbossed="0">
              <a:solidFill>
                <a:srgbClr val="ffffff"/>
              </a:solidFill>
              <a:latin typeface="비트로 코어 TTF"/>
              <a:ea typeface="비트로 코어 TTF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서보모터를 일정각도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-30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</a:rPr>
              <a:t>움직였다 다시 돌아오는것으로 핀볼핀의 핀처럼 슈팅을 표현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-300" normalizeH="0" baseline="0" mc:Ignorable="hp" hp:hslEmbossed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16430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120</ep:Words>
  <ep:PresentationFormat>와이드스크린</ep:PresentationFormat>
  <ep:Paragraphs>95</ep:Paragraphs>
  <ep:Slides>15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2020-09-07T02:34:06.000</dcterms:created>
  <dc:creator>Yu Saebyeol</dc:creator>
  <cp:lastModifiedBy>kim99</cp:lastModifiedBy>
  <dcterms:modified xsi:type="dcterms:W3CDTF">2022-06-06T13:36:37.432</dcterms:modified>
  <cp:revision>24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